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68" r:id="rId2"/>
  </p:sldMasterIdLst>
  <p:notesMasterIdLst>
    <p:notesMasterId r:id="rId12"/>
  </p:notesMasterIdLst>
  <p:handoutMasterIdLst>
    <p:handoutMasterId r:id="rId13"/>
  </p:handoutMasterIdLst>
  <p:sldIdLst>
    <p:sldId id="413" r:id="rId3"/>
    <p:sldId id="450" r:id="rId4"/>
    <p:sldId id="454" r:id="rId5"/>
    <p:sldId id="451" r:id="rId6"/>
    <p:sldId id="457" r:id="rId7"/>
    <p:sldId id="460" r:id="rId8"/>
    <p:sldId id="461" r:id="rId9"/>
    <p:sldId id="458" r:id="rId10"/>
    <p:sldId id="363" r:id="rId1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476B"/>
    <a:srgbClr val="EBEFF5"/>
    <a:srgbClr val="A4B5D4"/>
    <a:srgbClr val="AAD3AC"/>
    <a:srgbClr val="FFFF99"/>
    <a:srgbClr val="D4FED2"/>
    <a:srgbClr val="FFFED2"/>
    <a:srgbClr val="99A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78" autoAdjust="0"/>
    <p:restoredTop sz="91403" autoAdjust="0"/>
  </p:normalViewPr>
  <p:slideViewPr>
    <p:cSldViewPr>
      <p:cViewPr>
        <p:scale>
          <a:sx n="77" d="100"/>
          <a:sy n="77" d="100"/>
        </p:scale>
        <p:origin x="204" y="-984"/>
      </p:cViewPr>
      <p:guideLst>
        <p:guide orient="horz" pos="255"/>
        <p:guide orient="horz" pos="4065"/>
        <p:guide orient="horz" pos="799"/>
        <p:guide orient="horz" pos="2160"/>
        <p:guide orient="horz" pos="1071"/>
        <p:guide pos="340"/>
        <p:guide pos="54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192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296984103402166E-2"/>
          <c:y val="4.1431428753616058E-2"/>
          <c:w val="0.91168635995972203"/>
          <c:h val="0.87928941705771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'Zugänge Wochenweise'!$B$1</c:f>
              <c:strCache>
                <c:ptCount val="1"/>
                <c:pt idx="0">
                  <c:v>Zugänge Gesamt</c:v>
                </c:pt>
              </c:strCache>
            </c:strRef>
          </c:tx>
          <c:invertIfNegative val="0"/>
          <c:cat>
            <c:strRef>
              <c:f>'Zugänge Wochenweise'!$A$2:$A$46</c:f>
              <c:strCache>
                <c:ptCount val="45"/>
                <c:pt idx="0">
                  <c:v>1. KW</c:v>
                </c:pt>
                <c:pt idx="1">
                  <c:v>2. KW</c:v>
                </c:pt>
                <c:pt idx="2">
                  <c:v>3. KW</c:v>
                </c:pt>
                <c:pt idx="3">
                  <c:v>4. KW</c:v>
                </c:pt>
                <c:pt idx="4">
                  <c:v>5. KW</c:v>
                </c:pt>
                <c:pt idx="5">
                  <c:v>6. KW</c:v>
                </c:pt>
                <c:pt idx="6">
                  <c:v>7. KW</c:v>
                </c:pt>
                <c:pt idx="7">
                  <c:v>8. KW</c:v>
                </c:pt>
                <c:pt idx="8">
                  <c:v>9. KW</c:v>
                </c:pt>
                <c:pt idx="9">
                  <c:v>10. KW</c:v>
                </c:pt>
                <c:pt idx="10">
                  <c:v>11. KW</c:v>
                </c:pt>
                <c:pt idx="11">
                  <c:v>12. KW</c:v>
                </c:pt>
                <c:pt idx="12">
                  <c:v>13. KW</c:v>
                </c:pt>
                <c:pt idx="13">
                  <c:v>14. KW</c:v>
                </c:pt>
                <c:pt idx="14">
                  <c:v>15. KW</c:v>
                </c:pt>
                <c:pt idx="15">
                  <c:v>16. KW</c:v>
                </c:pt>
                <c:pt idx="16">
                  <c:v>17. KW</c:v>
                </c:pt>
                <c:pt idx="17">
                  <c:v>18. KW</c:v>
                </c:pt>
                <c:pt idx="18">
                  <c:v>19. KW</c:v>
                </c:pt>
                <c:pt idx="19">
                  <c:v>20. KW</c:v>
                </c:pt>
                <c:pt idx="20">
                  <c:v>21. KW</c:v>
                </c:pt>
                <c:pt idx="21">
                  <c:v>22. KW</c:v>
                </c:pt>
                <c:pt idx="22">
                  <c:v>23. KW</c:v>
                </c:pt>
                <c:pt idx="23">
                  <c:v>24. KW</c:v>
                </c:pt>
                <c:pt idx="24">
                  <c:v>25. KW</c:v>
                </c:pt>
                <c:pt idx="25">
                  <c:v>26. KW</c:v>
                </c:pt>
                <c:pt idx="26">
                  <c:v>27. KW</c:v>
                </c:pt>
                <c:pt idx="27">
                  <c:v>28. KW</c:v>
                </c:pt>
                <c:pt idx="28">
                  <c:v>29. KW</c:v>
                </c:pt>
                <c:pt idx="29">
                  <c:v>30. KW</c:v>
                </c:pt>
                <c:pt idx="30">
                  <c:v>31. KW</c:v>
                </c:pt>
                <c:pt idx="31">
                  <c:v>32. KW</c:v>
                </c:pt>
                <c:pt idx="32">
                  <c:v>33. KW</c:v>
                </c:pt>
                <c:pt idx="33">
                  <c:v>34. KW</c:v>
                </c:pt>
                <c:pt idx="34">
                  <c:v>35. KW</c:v>
                </c:pt>
                <c:pt idx="35">
                  <c:v>36. KW</c:v>
                </c:pt>
                <c:pt idx="36">
                  <c:v>37. KW</c:v>
                </c:pt>
                <c:pt idx="37">
                  <c:v>38. KW</c:v>
                </c:pt>
                <c:pt idx="38">
                  <c:v>39. KW</c:v>
                </c:pt>
                <c:pt idx="39">
                  <c:v>40. KW</c:v>
                </c:pt>
                <c:pt idx="40">
                  <c:v>41. KW</c:v>
                </c:pt>
                <c:pt idx="41">
                  <c:v>42. KW</c:v>
                </c:pt>
                <c:pt idx="42">
                  <c:v>43. KW</c:v>
                </c:pt>
                <c:pt idx="43">
                  <c:v>44. KW</c:v>
                </c:pt>
                <c:pt idx="44">
                  <c:v>45. KW</c:v>
                </c:pt>
              </c:strCache>
            </c:strRef>
          </c:cat>
          <c:val>
            <c:numRef>
              <c:f>'Zugänge Wochenweise'!$B$2:$B$46</c:f>
              <c:numCache>
                <c:formatCode>General</c:formatCode>
                <c:ptCount val="45"/>
                <c:pt idx="0">
                  <c:v>2223</c:v>
                </c:pt>
                <c:pt idx="1">
                  <c:v>2731</c:v>
                </c:pt>
                <c:pt idx="2">
                  <c:v>2229</c:v>
                </c:pt>
                <c:pt idx="3">
                  <c:v>2020</c:v>
                </c:pt>
                <c:pt idx="4">
                  <c:v>2321</c:v>
                </c:pt>
                <c:pt idx="5">
                  <c:v>3368</c:v>
                </c:pt>
                <c:pt idx="6">
                  <c:v>3673</c:v>
                </c:pt>
                <c:pt idx="7">
                  <c:v>2717</c:v>
                </c:pt>
                <c:pt idx="8">
                  <c:v>2615</c:v>
                </c:pt>
                <c:pt idx="9">
                  <c:v>2574</c:v>
                </c:pt>
                <c:pt idx="10">
                  <c:v>2160</c:v>
                </c:pt>
                <c:pt idx="11">
                  <c:v>2041</c:v>
                </c:pt>
                <c:pt idx="12">
                  <c:v>1919</c:v>
                </c:pt>
                <c:pt idx="13">
                  <c:v>2081</c:v>
                </c:pt>
                <c:pt idx="14">
                  <c:v>2380</c:v>
                </c:pt>
                <c:pt idx="15">
                  <c:v>2440</c:v>
                </c:pt>
                <c:pt idx="16">
                  <c:v>2198</c:v>
                </c:pt>
                <c:pt idx="17">
                  <c:v>2444</c:v>
                </c:pt>
                <c:pt idx="18">
                  <c:v>2398</c:v>
                </c:pt>
                <c:pt idx="19">
                  <c:v>2513</c:v>
                </c:pt>
                <c:pt idx="20">
                  <c:v>2470</c:v>
                </c:pt>
                <c:pt idx="21">
                  <c:v>2980</c:v>
                </c:pt>
                <c:pt idx="22">
                  <c:v>2844</c:v>
                </c:pt>
                <c:pt idx="23">
                  <c:v>3336</c:v>
                </c:pt>
                <c:pt idx="24">
                  <c:v>3974</c:v>
                </c:pt>
                <c:pt idx="25">
                  <c:v>3680</c:v>
                </c:pt>
                <c:pt idx="26">
                  <c:v>4406</c:v>
                </c:pt>
                <c:pt idx="27">
                  <c:v>5041</c:v>
                </c:pt>
                <c:pt idx="28">
                  <c:v>4930</c:v>
                </c:pt>
                <c:pt idx="29">
                  <c:v>5716</c:v>
                </c:pt>
                <c:pt idx="30">
                  <c:v>5535</c:v>
                </c:pt>
                <c:pt idx="31">
                  <c:v>5357</c:v>
                </c:pt>
                <c:pt idx="32">
                  <c:v>6632</c:v>
                </c:pt>
                <c:pt idx="33">
                  <c:v>7071</c:v>
                </c:pt>
                <c:pt idx="34">
                  <c:v>6244</c:v>
                </c:pt>
                <c:pt idx="35">
                  <c:v>10093</c:v>
                </c:pt>
                <c:pt idx="36">
                  <c:v>15429</c:v>
                </c:pt>
                <c:pt idx="37">
                  <c:v>12828</c:v>
                </c:pt>
                <c:pt idx="38">
                  <c:v>10618</c:v>
                </c:pt>
                <c:pt idx="39">
                  <c:v>11752</c:v>
                </c:pt>
                <c:pt idx="40">
                  <c:v>12610</c:v>
                </c:pt>
                <c:pt idx="41">
                  <c:v>13738</c:v>
                </c:pt>
                <c:pt idx="42">
                  <c:v>11866</c:v>
                </c:pt>
                <c:pt idx="43">
                  <c:v>16079</c:v>
                </c:pt>
                <c:pt idx="44">
                  <c:v>15762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78176"/>
        <c:axId val="37779712"/>
      </c:barChart>
      <c:catAx>
        <c:axId val="3777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37779712"/>
        <c:crosses val="autoZero"/>
        <c:auto val="1"/>
        <c:lblAlgn val="ctr"/>
        <c:lblOffset val="100"/>
        <c:noMultiLvlLbl val="0"/>
      </c:catAx>
      <c:valAx>
        <c:axId val="3777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7781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2.71879821953445E-2"/>
          <c:w val="1"/>
          <c:h val="0.845410917231022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Unterbringungsplätze!$B$1</c:f>
              <c:strCache>
                <c:ptCount val="1"/>
                <c:pt idx="0">
                  <c:v>Regelplätze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Unterbringungsplätze!$A$2:$A$6</c:f>
              <c:strCache>
                <c:ptCount val="5"/>
                <c:pt idx="0">
                  <c:v>Sept. 2012</c:v>
                </c:pt>
                <c:pt idx="1">
                  <c:v>Okt. 2014</c:v>
                </c:pt>
                <c:pt idx="2">
                  <c:v>Juli 2015</c:v>
                </c:pt>
                <c:pt idx="3">
                  <c:v>Sept. 2015</c:v>
                </c:pt>
                <c:pt idx="4">
                  <c:v>Okt. 2015</c:v>
                </c:pt>
              </c:strCache>
            </c:strRef>
          </c:cat>
          <c:val>
            <c:numRef>
              <c:f>Unterbringungsplätze!$B$2:$B$6</c:f>
              <c:numCache>
                <c:formatCode>General</c:formatCode>
                <c:ptCount val="5"/>
                <c:pt idx="0">
                  <c:v>1800</c:v>
                </c:pt>
                <c:pt idx="1">
                  <c:v>4800</c:v>
                </c:pt>
                <c:pt idx="2">
                  <c:v>9500</c:v>
                </c:pt>
                <c:pt idx="3">
                  <c:v>12000</c:v>
                </c:pt>
                <c:pt idx="4">
                  <c:v>12600</c:v>
                </c:pt>
              </c:numCache>
            </c:numRef>
          </c:val>
        </c:ser>
        <c:ser>
          <c:idx val="1"/>
          <c:order val="1"/>
          <c:tx>
            <c:strRef>
              <c:f>Unterbringungsplätze!$C$1</c:f>
              <c:strCache>
                <c:ptCount val="1"/>
                <c:pt idx="0">
                  <c:v>Zusatzplätze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Unterbringungsplätze!$A$2:$A$6</c:f>
              <c:strCache>
                <c:ptCount val="5"/>
                <c:pt idx="0">
                  <c:v>Sept. 2012</c:v>
                </c:pt>
                <c:pt idx="1">
                  <c:v>Okt. 2014</c:v>
                </c:pt>
                <c:pt idx="2">
                  <c:v>Juli 2015</c:v>
                </c:pt>
                <c:pt idx="3">
                  <c:v>Sept. 2015</c:v>
                </c:pt>
                <c:pt idx="4">
                  <c:v>Okt. 2015</c:v>
                </c:pt>
              </c:strCache>
            </c:strRef>
          </c:cat>
          <c:val>
            <c:numRef>
              <c:f>Unterbringungsplätze!$C$2:$C$6</c:f>
              <c:numCache>
                <c:formatCode>General</c:formatCode>
                <c:ptCount val="5"/>
                <c:pt idx="1">
                  <c:v>2900</c:v>
                </c:pt>
                <c:pt idx="2">
                  <c:v>11000</c:v>
                </c:pt>
                <c:pt idx="3">
                  <c:v>45000</c:v>
                </c:pt>
                <c:pt idx="4">
                  <c:v>59700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8573568"/>
        <c:axId val="38575104"/>
      </c:barChart>
      <c:catAx>
        <c:axId val="38573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38575104"/>
        <c:crosses val="autoZero"/>
        <c:auto val="1"/>
        <c:lblAlgn val="ctr"/>
        <c:lblOffset val="100"/>
        <c:noMultiLvlLbl val="0"/>
      </c:catAx>
      <c:valAx>
        <c:axId val="3857510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385735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3476049868766402E-2"/>
          <c:y val="0.35056396798044626"/>
          <c:w val="0.33013506124234471"/>
          <c:h val="7.1465441819772532E-2"/>
        </c:manualLayout>
      </c:layout>
      <c:overlay val="0"/>
      <c:txPr>
        <a:bodyPr/>
        <a:lstStyle/>
        <a:p>
          <a:pPr>
            <a:defRPr sz="1600">
              <a:latin typeface="+mn-lt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2800"/>
      </a:pPr>
      <a:endParaRPr lang="de-DE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Top-10-Herkunftsländer</a:t>
            </a:r>
            <a:r>
              <a:rPr lang="en-US" baseline="0" dirty="0"/>
              <a:t> </a:t>
            </a:r>
            <a:r>
              <a:rPr lang="en-US" baseline="0" dirty="0" err="1" smtClean="0"/>
              <a:t>Okt</a:t>
            </a:r>
            <a:r>
              <a:rPr lang="en-US" baseline="0" dirty="0" smtClean="0"/>
              <a:t>. </a:t>
            </a:r>
            <a:r>
              <a:rPr lang="en-US" baseline="0" dirty="0"/>
              <a:t>2015 Bund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53963254593176"/>
                  <c:y val="-1.034184749837862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1569225721784775E-2"/>
                  <c:y val="-0.1733356824875112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254391821479919"/>
                  <c:y val="-2.798357997458109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7.0639107611548554E-2"/>
                  <c:y val="0.1166641732217687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de-D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'Herkunftsländer 2015'!$A$16:$A$26</c:f>
              <c:strCache>
                <c:ptCount val="11"/>
                <c:pt idx="0">
                  <c:v>Syrien</c:v>
                </c:pt>
                <c:pt idx="1">
                  <c:v>Afghanistan</c:v>
                </c:pt>
                <c:pt idx="2">
                  <c:v>Irak</c:v>
                </c:pt>
                <c:pt idx="3">
                  <c:v>Pakistan</c:v>
                </c:pt>
                <c:pt idx="4">
                  <c:v>Iran</c:v>
                </c:pt>
                <c:pt idx="5">
                  <c:v>Eritrea</c:v>
                </c:pt>
                <c:pt idx="6">
                  <c:v>Albanien</c:v>
                </c:pt>
                <c:pt idx="7">
                  <c:v>Somalia</c:v>
                </c:pt>
                <c:pt idx="8">
                  <c:v>Algerien</c:v>
                </c:pt>
                <c:pt idx="9">
                  <c:v>Libanon</c:v>
                </c:pt>
                <c:pt idx="10">
                  <c:v>restl. HKL</c:v>
                </c:pt>
              </c:strCache>
            </c:strRef>
          </c:cat>
          <c:val>
            <c:numRef>
              <c:f>'Herkunftsländer 2015'!$C$16:$C$26</c:f>
              <c:numCache>
                <c:formatCode>0.00%</c:formatCode>
                <c:ptCount val="11"/>
                <c:pt idx="0">
                  <c:v>0.48930000000000001</c:v>
                </c:pt>
                <c:pt idx="1">
                  <c:v>0.1714</c:v>
                </c:pt>
                <c:pt idx="2">
                  <c:v>0.1207</c:v>
                </c:pt>
                <c:pt idx="3">
                  <c:v>2.81E-2</c:v>
                </c:pt>
                <c:pt idx="4">
                  <c:v>2.7199999999999998E-2</c:v>
                </c:pt>
                <c:pt idx="5">
                  <c:v>2.3E-2</c:v>
                </c:pt>
                <c:pt idx="6">
                  <c:v>1.11E-2</c:v>
                </c:pt>
                <c:pt idx="7">
                  <c:v>1.0200000000000001E-2</c:v>
                </c:pt>
                <c:pt idx="8">
                  <c:v>9.4999999999999998E-3</c:v>
                </c:pt>
                <c:pt idx="9">
                  <c:v>9.2999999999999992E-3</c:v>
                </c:pt>
                <c:pt idx="10">
                  <c:v>0.10019999999999996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0.71025</cdr:x>
      <cdr:y>0.42699</cdr:y>
    </cdr:from>
    <cdr:to>
      <cdr:x>0.78113</cdr:x>
      <cdr:y>0.56283</cdr:y>
    </cdr:to>
    <cdr:sp macro="" textlink="">
      <cdr:nvSpPr>
        <cdr:cNvPr id="5" name="Pfeil nach rechts 4"/>
        <cdr:cNvSpPr/>
      </cdr:nvSpPr>
      <cdr:spPr bwMode="auto">
        <a:xfrm xmlns:a="http://schemas.openxmlformats.org/drawingml/2006/main" rot="1509883">
          <a:off x="6494543" y="2263309"/>
          <a:ext cx="648072" cy="720080"/>
        </a:xfrm>
        <a:prstGeom xmlns:a="http://schemas.openxmlformats.org/drawingml/2006/main" prst="rightArrow">
          <a:avLst>
            <a:gd name="adj1" fmla="val 49969"/>
            <a:gd name="adj2" fmla="val 50000"/>
          </a:avLst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none" lIns="0" tIns="0" rIns="0" bIns="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0.57875</cdr:x>
      <cdr:y>0.43461</cdr:y>
    </cdr:from>
    <cdr:to>
      <cdr:x>0.71262</cdr:x>
      <cdr:y>0.51612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5292080" y="2303710"/>
          <a:ext cx="1224117" cy="43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1600" b="1" dirty="0" smtClean="0">
              <a:latin typeface="Arial" panose="020B0604020202020204" pitchFamily="34" charset="0"/>
              <a:cs typeface="Arial" panose="020B0604020202020204" pitchFamily="34" charset="0"/>
            </a:rPr>
            <a:t>05.09.15</a:t>
          </a:r>
          <a:endParaRPr lang="de-DE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0.03538</cdr:x>
      <cdr:y>0.76699</cdr:y>
    </cdr:from>
    <cdr:to>
      <cdr:x>0.16164</cdr:x>
      <cdr:y>0.82454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23528" y="4176366"/>
          <a:ext cx="1154522" cy="313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de-DE" sz="3600" b="1" dirty="0">
              <a:latin typeface="Arial" panose="020B0604020202020204" pitchFamily="34" charset="0"/>
              <a:cs typeface="Arial" panose="020B0604020202020204" pitchFamily="34" charset="0"/>
            </a:rPr>
            <a:t>1.800</a:t>
          </a:r>
        </a:p>
      </cdr:txBody>
    </cdr:sp>
  </cdr:relSizeAnchor>
  <cdr:relSizeAnchor xmlns:cdr="http://schemas.openxmlformats.org/drawingml/2006/chartDrawing">
    <cdr:from>
      <cdr:x>0.23225</cdr:x>
      <cdr:y>0.71409</cdr:y>
    </cdr:from>
    <cdr:to>
      <cdr:x>0.3585</cdr:x>
      <cdr:y>0.77165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2123728" y="3888334"/>
          <a:ext cx="1154430" cy="313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3600" b="1" dirty="0">
              <a:latin typeface="Arial" panose="020B0604020202020204" pitchFamily="34" charset="0"/>
              <a:cs typeface="Arial" panose="020B0604020202020204" pitchFamily="34" charset="0"/>
            </a:rPr>
            <a:t>7.700</a:t>
          </a:r>
        </a:p>
      </cdr:txBody>
    </cdr:sp>
  </cdr:relSizeAnchor>
  <cdr:relSizeAnchor xmlns:cdr="http://schemas.openxmlformats.org/drawingml/2006/chartDrawing">
    <cdr:from>
      <cdr:x>0.43688</cdr:x>
      <cdr:y>0.58107</cdr:y>
    </cdr:from>
    <cdr:to>
      <cdr:x>0.56313</cdr:x>
      <cdr:y>0.63863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3994785" y="3096245"/>
          <a:ext cx="1154430" cy="3067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3600" b="1" dirty="0">
              <a:latin typeface="Arial" panose="020B0604020202020204" pitchFamily="34" charset="0"/>
              <a:cs typeface="Arial" panose="020B0604020202020204" pitchFamily="34" charset="0"/>
            </a:rPr>
            <a:t>20.500</a:t>
          </a:r>
        </a:p>
      </cdr:txBody>
    </cdr:sp>
  </cdr:relSizeAnchor>
  <cdr:relSizeAnchor xmlns:cdr="http://schemas.openxmlformats.org/drawingml/2006/chartDrawing">
    <cdr:from>
      <cdr:x>0.626</cdr:x>
      <cdr:y>0.16215</cdr:y>
    </cdr:from>
    <cdr:to>
      <cdr:x>0.75476</cdr:x>
      <cdr:y>0.25472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5724128" y="863997"/>
          <a:ext cx="1177382" cy="493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3600" b="1" dirty="0">
              <a:latin typeface="Arial" panose="020B0604020202020204" pitchFamily="34" charset="0"/>
              <a:cs typeface="Arial" panose="020B0604020202020204" pitchFamily="34" charset="0"/>
            </a:rPr>
            <a:t>57.000</a:t>
          </a:r>
        </a:p>
      </cdr:txBody>
    </cdr:sp>
  </cdr:relSizeAnchor>
  <cdr:relSizeAnchor xmlns:cdr="http://schemas.openxmlformats.org/drawingml/2006/chartDrawing">
    <cdr:from>
      <cdr:x>0.82287</cdr:x>
      <cdr:y>0.00275</cdr:y>
    </cdr:from>
    <cdr:to>
      <cdr:x>0.95163</cdr:x>
      <cdr:y>0.06989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7524328" y="14652"/>
          <a:ext cx="1177381" cy="357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3600" b="1" dirty="0">
              <a:latin typeface="Arial" panose="020B0604020202020204" pitchFamily="34" charset="0"/>
              <a:cs typeface="Arial" panose="020B0604020202020204" pitchFamily="34" charset="0"/>
            </a:rPr>
            <a:t>72.300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3B326DD0-6C8F-488E-991A-0736C227C1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072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4026C135-2FCF-4980-BFE3-37EFC79761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420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EEEF5D-882D-4B48-80AB-03E243155A78}" type="slidenum">
              <a:rPr lang="de-DE" altLang="de-DE" smtClean="0"/>
              <a:pPr eaLnBrk="1" hangingPunct="1"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D708C8-324E-4AAD-865C-B72CECDE598A}" type="slidenum">
              <a:rPr lang="de-DE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1638DC-3A02-415C-BA3A-91D679147992}" type="slidenum">
              <a:rPr lang="de-DE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1638DC-3A02-415C-BA3A-91D679147992}" type="slidenum">
              <a:rPr lang="de-DE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1638DC-3A02-415C-BA3A-91D679147992}" type="slidenum">
              <a:rPr lang="de-DE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1638DC-3A02-415C-BA3A-91D679147992}" type="slidenum">
              <a:rPr lang="de-DE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1638DC-3A02-415C-BA3A-91D679147992}" type="slidenum">
              <a:rPr lang="de-DE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 userDrawn="1"/>
        </p:nvSpPr>
        <p:spPr bwMode="auto">
          <a:xfrm>
            <a:off x="0" y="2997200"/>
            <a:ext cx="9467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800" b="1" smtClean="0">
                <a:solidFill>
                  <a:schemeClr val="bg1"/>
                </a:solidFill>
                <a:latin typeface="Times New Roman" pitchFamily="18" charset="0"/>
              </a:rPr>
              <a:t>:::::::::::::::::::::::::::::::::::::::::::::::::::::::::::::::::::::::::::::::::::::::::::::::::::::::::::::::::::::::::</a:t>
            </a:r>
          </a:p>
        </p:txBody>
      </p:sp>
      <p:pic>
        <p:nvPicPr>
          <p:cNvPr id="5" name="Picture 7" descr="E:\03 Absenderkennungen\Bildschirm\03 Landesregierung\NRW_LR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404813"/>
            <a:ext cx="2071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3436938"/>
            <a:ext cx="8207375" cy="1066800"/>
          </a:xfrm>
        </p:spPr>
        <p:txBody>
          <a:bodyPr lIns="91440" tIns="45720" rIns="91440" bIns="45720"/>
          <a:lstStyle>
            <a:lvl1pPr>
              <a:defRPr sz="32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05263"/>
            <a:ext cx="8207375" cy="2376487"/>
          </a:xfrm>
        </p:spPr>
        <p:txBody>
          <a:bodyPr lIns="91440" tIns="45720" rIns="91440" bIns="45720"/>
          <a:lstStyle>
            <a:lvl1pPr marL="0" indent="0">
              <a:spcBef>
                <a:spcPct val="0"/>
              </a:spcBef>
              <a:buFontTx/>
              <a:buNone/>
              <a:defRPr sz="32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17E58-91D4-474A-863E-D982BE46AF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2902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AF24-7447-4BD0-AA09-C5214591D8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20260645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484313"/>
            <a:ext cx="2016125" cy="4537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484313"/>
            <a:ext cx="5895975" cy="45370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6BA08-BC34-4BFB-A5FD-0A31B3A513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20886934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1649413"/>
            <a:ext cx="9144000" cy="1708150"/>
          </a:xfrm>
          <a:prstGeom prst="rect">
            <a:avLst/>
          </a:prstGeom>
          <a:solidFill>
            <a:srgbClr val="99AC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pic>
        <p:nvPicPr>
          <p:cNvPr id="5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16376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3436938"/>
            <a:ext cx="8207375" cy="1066800"/>
          </a:xfrm>
        </p:spPr>
        <p:txBody>
          <a:bodyPr lIns="91440" tIns="45720" rIns="91440" bIns="45720"/>
          <a:lstStyle>
            <a:lvl1pPr>
              <a:defRPr sz="32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005263"/>
            <a:ext cx="8207375" cy="2376487"/>
          </a:xfrm>
        </p:spPr>
        <p:txBody>
          <a:bodyPr lIns="91440" tIns="45720" rIns="91440" bIns="45720"/>
          <a:lstStyle>
            <a:lvl1pPr marL="0" indent="0">
              <a:spcBef>
                <a:spcPct val="0"/>
              </a:spcBef>
              <a:buFontTx/>
              <a:buNone/>
              <a:defRPr sz="32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Zukunftsforum, 17.05. 2013, Düsseldorf </a:t>
            </a:r>
            <a:endParaRPr lang="de-DE" b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02C94-DAE2-418C-A413-9396182A18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1642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2BF3-FE24-4937-BA2C-98851A02B2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915487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Zukunftsforum, 17.05.2013, Düsseldorf </a:t>
            </a:r>
            <a:endParaRPr lang="de-DE" b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030E-25B8-4A96-9039-41DCD5FBC8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4607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2205038"/>
            <a:ext cx="395605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395605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Zukunftsforum, 17.05.2013, Düsseldorf </a:t>
            </a:r>
            <a:endParaRPr lang="de-DE" b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27B3-0C09-4E28-95B5-393F83B6F0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69331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Zukunftsforum, 17.05.2013, Düsseldorf </a:t>
            </a:r>
            <a:endParaRPr lang="de-DE" b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A11F-E680-4A0B-A8FE-E2AAA52420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37553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Zukunftsforum, 17.05.2013, Düsseldorf </a:t>
            </a:r>
            <a:endParaRPr lang="de-DE" b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66FFF-113B-431D-A7E9-D7CA222097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17759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Zukunftsforum, 17.05.2013, Düsseldorf </a:t>
            </a:r>
            <a:endParaRPr lang="de-DE" b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9FCA7-1083-41E2-99EF-35ED9A436C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841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Zukunftsforum, 17.05.2013, Düsseldorf </a:t>
            </a:r>
            <a:endParaRPr lang="de-DE" b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A8C5-C773-49E9-AD60-103EDA7BC7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94678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5B6B6-C7E2-4467-BD53-1E2F30F612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136215537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</a:t>
            </a:r>
            <a:r>
              <a:rPr lang="de-DE" err="1"/>
              <a:t>Zukufntsforum</a:t>
            </a:r>
            <a:r>
              <a:rPr lang="de-DE"/>
              <a:t>, 17.05.2013, Düsseldorf </a:t>
            </a:r>
            <a:endParaRPr lang="de-DE" b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5FDC-C257-48CC-A404-1D1219F325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15050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Zukunftsforum, 17.05.2013, Düsseldorf </a:t>
            </a:r>
            <a:endParaRPr lang="de-DE" b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316EA-74D5-4168-8795-146EA084C9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96984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125" y="1484313"/>
            <a:ext cx="2016125" cy="4537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484313"/>
            <a:ext cx="5895975" cy="45370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 Zukunftsforum, 17.05.2013, Düsseldorf </a:t>
            </a:r>
            <a:endParaRPr lang="de-DE" b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6092E-9BDD-4550-813E-F8204E0118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678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74D23-B876-4354-983D-FDC186C600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19382601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2205038"/>
            <a:ext cx="395605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395605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3EBA-04F3-4099-A746-EE5798C781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16266105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5CD2F-C9C8-4770-9DD8-18786F6E2D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16946324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90A25-AC64-48A4-B7C6-3565145D4D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9890845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C5CC7-EEDC-450F-BE5D-FE389F1381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2502786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3A4C9-A127-42CC-88C0-D25F7E43C6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253796909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76F9E-46D7-4A0F-A343-C6152048F03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Düsseldorf, 30.3.2012</a:t>
            </a:r>
          </a:p>
        </p:txBody>
      </p:sp>
    </p:spTree>
    <p:extLst>
      <p:ext uri="{BB962C8B-B14F-4D97-AF65-F5344CB8AC3E}">
        <p14:creationId xmlns:p14="http://schemas.microsoft.com/office/powerpoint/2010/main" val="33858193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205038"/>
            <a:ext cx="80645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/>
            </a:lvl1pPr>
          </a:lstStyle>
          <a:p>
            <a:pPr>
              <a:defRPr/>
            </a:pPr>
            <a:fld id="{7D6F761D-9335-43E3-8390-D2057915101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484313"/>
            <a:ext cx="8064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Text Box 16"/>
          <p:cNvSpPr txBox="1">
            <a:spLocks noChangeArrowheads="1"/>
          </p:cNvSpPr>
          <p:nvPr userDrawn="1"/>
        </p:nvSpPr>
        <p:spPr bwMode="auto">
          <a:xfrm>
            <a:off x="0" y="6021388"/>
            <a:ext cx="9467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800" b="1" smtClean="0">
                <a:solidFill>
                  <a:srgbClr val="D7D7D7"/>
                </a:solidFill>
                <a:latin typeface="Times New Roman" pitchFamily="18" charset="0"/>
              </a:rPr>
              <a:t>:::::::::::::::::::::::::::::::::::::::::::::::::::::::::::::::::::::::::::::::::::::::::::::::::::::::::::::::::::::::::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2087562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1"/>
            </a:lvl1pPr>
          </a:lstStyle>
          <a:p>
            <a:pPr>
              <a:defRPr/>
            </a:pPr>
            <a:r>
              <a:rPr lang="de-DE"/>
              <a:t>Open.NRW       </a:t>
            </a:r>
            <a:r>
              <a:rPr lang="de-DE" b="0"/>
              <a:t>Hannover, 6.3.2013</a:t>
            </a:r>
          </a:p>
        </p:txBody>
      </p:sp>
      <p:pic>
        <p:nvPicPr>
          <p:cNvPr id="1031" name="Picture 7" descr="E:\03 Absenderkennungen\Bildschirm\03 Landesregierung\NRW_LR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404813"/>
            <a:ext cx="2071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397" r:id="rId1"/>
    <p:sldLayoutId id="2147490398" r:id="rId2"/>
    <p:sldLayoutId id="2147490399" r:id="rId3"/>
    <p:sldLayoutId id="2147490400" r:id="rId4"/>
    <p:sldLayoutId id="2147490401" r:id="rId5"/>
    <p:sldLayoutId id="2147490402" r:id="rId6"/>
    <p:sldLayoutId id="2147490403" r:id="rId7"/>
    <p:sldLayoutId id="2147490404" r:id="rId8"/>
    <p:sldLayoutId id="2147490405" r:id="rId9"/>
    <p:sldLayoutId id="2147490406" r:id="rId10"/>
    <p:sldLayoutId id="2147490407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: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: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: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ChangeArrowheads="1"/>
          </p:cNvSpPr>
          <p:nvPr userDrawn="1"/>
        </p:nvSpPr>
        <p:spPr bwMode="auto">
          <a:xfrm>
            <a:off x="0" y="1268413"/>
            <a:ext cx="9144000" cy="4752975"/>
          </a:xfrm>
          <a:prstGeom prst="rect">
            <a:avLst/>
          </a:prstGeom>
          <a:solidFill>
            <a:srgbClr val="99AC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00050" indent="-400050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205038"/>
            <a:ext cx="80645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0113" y="6453188"/>
            <a:ext cx="2087562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de-DE"/>
              <a:t>Zukunftsforum, 17.05.013, Düsseldorf </a:t>
            </a:r>
            <a:endParaRPr lang="de-DE" b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453188"/>
            <a:ext cx="288925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82BD8B5-C348-4BE0-BAC6-FD02F56FA6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484313"/>
            <a:ext cx="8064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pic>
        <p:nvPicPr>
          <p:cNvPr id="2055" name="Grafik 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33375"/>
            <a:ext cx="21605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408" r:id="rId1"/>
    <p:sldLayoutId id="2147490409" r:id="rId2"/>
    <p:sldLayoutId id="2147490410" r:id="rId3"/>
    <p:sldLayoutId id="2147490411" r:id="rId4"/>
    <p:sldLayoutId id="2147490412" r:id="rId5"/>
    <p:sldLayoutId id="2147490413" r:id="rId6"/>
    <p:sldLayoutId id="2147490414" r:id="rId7"/>
    <p:sldLayoutId id="2147490415" r:id="rId8"/>
    <p:sldLayoutId id="2147490416" r:id="rId9"/>
    <p:sldLayoutId id="2147490417" r:id="rId10"/>
    <p:sldLayoutId id="2147490418" r:id="rId11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: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: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: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feld 1"/>
          <p:cNvSpPr txBox="1">
            <a:spLocks noChangeArrowheads="1"/>
          </p:cNvSpPr>
          <p:nvPr/>
        </p:nvSpPr>
        <p:spPr bwMode="auto">
          <a:xfrm>
            <a:off x="323850" y="1844675"/>
            <a:ext cx="8135938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5400" b="1"/>
              <a:t>Flüchtlinge</a:t>
            </a:r>
          </a:p>
          <a:p>
            <a:pPr eaLnBrk="1" hangingPunct="1">
              <a:buFontTx/>
              <a:buNone/>
            </a:pPr>
            <a:endParaRPr lang="de-DE" altLang="de-DE" sz="5400" b="1"/>
          </a:p>
          <a:p>
            <a:pPr eaLnBrk="1" hangingPunct="1">
              <a:buFontTx/>
              <a:buNone/>
            </a:pPr>
            <a:r>
              <a:rPr lang="de-DE" altLang="de-DE" sz="5400"/>
              <a:t>Aktuelle Entwicklung</a:t>
            </a:r>
          </a:p>
          <a:p>
            <a:pPr eaLnBrk="1" hangingPunct="1">
              <a:buFontTx/>
              <a:buNone/>
            </a:pPr>
            <a:endParaRPr lang="de-DE" altLang="de-DE" sz="5400"/>
          </a:p>
          <a:p>
            <a:pPr eaLnBrk="1" hangingPunct="1">
              <a:buFontTx/>
              <a:buNone/>
            </a:pPr>
            <a:endParaRPr lang="de-DE" altLang="de-DE" sz="3000" b="1">
              <a:solidFill>
                <a:schemeClr val="bg1"/>
              </a:solidFill>
            </a:endParaRPr>
          </a:p>
        </p:txBody>
      </p:sp>
      <p:sp>
        <p:nvSpPr>
          <p:cNvPr id="25603" name="Textfeld 2"/>
          <p:cNvSpPr txBox="1">
            <a:spLocks noChangeArrowheads="1"/>
          </p:cNvSpPr>
          <p:nvPr/>
        </p:nvSpPr>
        <p:spPr bwMode="auto">
          <a:xfrm>
            <a:off x="468313" y="5876925"/>
            <a:ext cx="496728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de-DE" altLang="de-DE" sz="1600" b="1" dirty="0"/>
              <a:t>Minister Ralf Jäger MdL</a:t>
            </a:r>
          </a:p>
          <a:p>
            <a:pPr eaLnBrk="1" hangingPunct="1">
              <a:buFontTx/>
              <a:buNone/>
            </a:pPr>
            <a:r>
              <a:rPr lang="de-DE" altLang="de-DE" sz="1200" b="1" dirty="0"/>
              <a:t>Düsseldorf, den </a:t>
            </a:r>
            <a:r>
              <a:rPr lang="de-DE" altLang="de-DE" sz="1200" b="1" dirty="0" smtClean="0"/>
              <a:t>17. November </a:t>
            </a:r>
            <a:r>
              <a:rPr lang="de-DE" altLang="de-DE" sz="1200" b="1" dirty="0"/>
              <a:t>2015</a:t>
            </a:r>
            <a:endParaRPr lang="de-DE" altLang="de-DE" sz="1200" dirty="0"/>
          </a:p>
          <a:p>
            <a:pPr eaLnBrk="1" hangingPunct="1">
              <a:buFontTx/>
              <a:buNone/>
            </a:pPr>
            <a:endParaRPr lang="de-DE" altLang="de-DE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39750" y="6543675"/>
            <a:ext cx="288925" cy="341313"/>
          </a:xfrm>
          <a:noFill/>
        </p:spPr>
        <p:txBody>
          <a:bodyPr/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BD2BEBE5-752C-4A27-8517-26B634942EF6}" type="slidenum">
              <a:rPr lang="de-DE" altLang="de-DE" sz="800" smtClean="0"/>
              <a:pPr eaLnBrk="1" hangingPunct="1">
                <a:buFontTx/>
                <a:buNone/>
              </a:pPr>
              <a:t>2</a:t>
            </a:fld>
            <a:endParaRPr lang="de-DE" altLang="de-DE" sz="800" smtClean="0"/>
          </a:p>
        </p:txBody>
      </p:sp>
      <p:sp>
        <p:nvSpPr>
          <p:cNvPr id="26628" name="Rechteck 1"/>
          <p:cNvSpPr>
            <a:spLocks noChangeArrowheads="1"/>
          </p:cNvSpPr>
          <p:nvPr/>
        </p:nvSpPr>
        <p:spPr bwMode="auto">
          <a:xfrm>
            <a:off x="0" y="1412875"/>
            <a:ext cx="9144000" cy="144463"/>
          </a:xfrm>
          <a:prstGeom prst="rect">
            <a:avLst/>
          </a:prstGeom>
          <a:solidFill>
            <a:srgbClr val="99A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32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539750" y="909638"/>
            <a:ext cx="71278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de-DE" sz="2000" b="1" kern="0" dirty="0" smtClean="0">
                <a:solidFill>
                  <a:srgbClr val="000000"/>
                </a:solidFill>
                <a:latin typeface="Arial"/>
              </a:rPr>
              <a:t>Aktuelle Entwicklung – Gesamtzugänge 2015 je KW</a:t>
            </a:r>
            <a:endParaRPr lang="de-DE" altLang="de-DE" sz="2000" b="1" dirty="0" smtClean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406482"/>
              </p:ext>
            </p:extLst>
          </p:nvPr>
        </p:nvGraphicFramePr>
        <p:xfrm>
          <a:off x="0" y="1557338"/>
          <a:ext cx="9144000" cy="530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6699090" y="1844824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15.429</a:t>
            </a:r>
            <a:endParaRPr lang="de-DE" sz="20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8067961" y="1772816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16.079</a:t>
            </a:r>
            <a:endParaRPr lang="de-DE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39750" y="6543675"/>
            <a:ext cx="288925" cy="341313"/>
          </a:xfrm>
          <a:noFill/>
        </p:spPr>
        <p:txBody>
          <a:bodyPr/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246454C7-B6AD-421C-9475-3ABC206298FF}" type="slidenum">
              <a:rPr lang="de-DE" altLang="de-DE" sz="800" smtClean="0"/>
              <a:pPr eaLnBrk="1" hangingPunct="1">
                <a:buFontTx/>
                <a:buNone/>
              </a:pPr>
              <a:t>3</a:t>
            </a:fld>
            <a:endParaRPr lang="de-DE" altLang="de-DE" sz="800" smtClean="0"/>
          </a:p>
        </p:txBody>
      </p:sp>
      <p:sp>
        <p:nvSpPr>
          <p:cNvPr id="27652" name="Rechteck 1"/>
          <p:cNvSpPr>
            <a:spLocks noChangeArrowheads="1"/>
          </p:cNvSpPr>
          <p:nvPr/>
        </p:nvSpPr>
        <p:spPr bwMode="auto">
          <a:xfrm>
            <a:off x="0" y="1412875"/>
            <a:ext cx="9144000" cy="144463"/>
          </a:xfrm>
          <a:prstGeom prst="rect">
            <a:avLst/>
          </a:prstGeom>
          <a:solidFill>
            <a:srgbClr val="99A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32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539750" y="909638"/>
            <a:ext cx="71278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de-DE" sz="2000" b="1" kern="0" dirty="0" smtClean="0">
                <a:solidFill>
                  <a:srgbClr val="000000"/>
                </a:solidFill>
                <a:latin typeface="Arial"/>
              </a:rPr>
              <a:t>Aktuelle Entwicklung – Entwicklung Unterbringungsplätze</a:t>
            </a:r>
            <a:endParaRPr lang="de-DE" altLang="de-DE" sz="2000" b="1" dirty="0" smtClean="0"/>
          </a:p>
        </p:txBody>
      </p:sp>
      <p:graphicFrame>
        <p:nvGraphicFramePr>
          <p:cNvPr id="8" name="Diagram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114982"/>
              </p:ext>
            </p:extLst>
          </p:nvPr>
        </p:nvGraphicFramePr>
        <p:xfrm>
          <a:off x="0" y="1412875"/>
          <a:ext cx="9144000" cy="532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468313" y="1700213"/>
            <a:ext cx="8207375" cy="4321175"/>
          </a:xfrm>
          <a:prstGeom prst="roundRect">
            <a:avLst/>
          </a:prstGeom>
          <a:noFill/>
          <a:ln>
            <a:solidFill>
              <a:srgbClr val="334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buClr>
                <a:srgbClr val="33476B"/>
              </a:buClr>
              <a:defRPr/>
            </a:pPr>
            <a:r>
              <a:rPr lang="de-DE" sz="1600" b="1" dirty="0" smtClean="0">
                <a:solidFill>
                  <a:schemeClr val="tx1"/>
                </a:solidFill>
              </a:rPr>
              <a:t>Stand 13.11.2015:</a:t>
            </a:r>
          </a:p>
          <a:p>
            <a:pPr>
              <a:lnSpc>
                <a:spcPct val="150000"/>
              </a:lnSpc>
              <a:buClr>
                <a:srgbClr val="33476B"/>
              </a:buClr>
              <a:defRPr/>
            </a:pPr>
            <a:endParaRPr lang="de-DE" sz="1600" b="1" dirty="0" smtClean="0">
              <a:solidFill>
                <a:schemeClr val="tx1"/>
              </a:solidFill>
            </a:endParaRPr>
          </a:p>
          <a:p>
            <a:pPr marL="285750" lvl="1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>
                <a:solidFill>
                  <a:schemeClr val="tx1"/>
                </a:solidFill>
              </a:rPr>
              <a:t>5 Erstaufnahmeeinrichtungen (EAE</a:t>
            </a:r>
            <a:r>
              <a:rPr lang="de-DE" sz="1600" dirty="0" smtClean="0">
                <a:solidFill>
                  <a:schemeClr val="tx1"/>
                </a:solidFill>
              </a:rPr>
              <a:t>)</a:t>
            </a:r>
          </a:p>
          <a:p>
            <a:pPr marL="285750" lvl="1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23 Zentrale Unterbringungseinrichtungen (ZUE)</a:t>
            </a:r>
          </a:p>
          <a:p>
            <a:pPr marL="285750" lvl="1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264 Notunterkünfte (NU)</a:t>
            </a:r>
          </a:p>
          <a:p>
            <a:pPr>
              <a:lnSpc>
                <a:spcPct val="150000"/>
              </a:lnSpc>
              <a:buClr>
                <a:srgbClr val="33476B"/>
              </a:buClr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=   292 Landeseinrichtungen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3795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39750" y="6543675"/>
            <a:ext cx="288925" cy="341313"/>
          </a:xfrm>
          <a:noFill/>
        </p:spPr>
        <p:txBody>
          <a:bodyPr/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ADBD6172-B8B4-4705-814E-942A2C82AD7E}" type="slidenum">
              <a:rPr lang="de-DE" altLang="de-DE" sz="800" smtClean="0"/>
              <a:pPr eaLnBrk="1" hangingPunct="1">
                <a:buFontTx/>
                <a:buNone/>
              </a:pPr>
              <a:t>4</a:t>
            </a:fld>
            <a:endParaRPr lang="de-DE" altLang="de-DE" sz="800" smtClean="0"/>
          </a:p>
        </p:txBody>
      </p:sp>
      <p:sp>
        <p:nvSpPr>
          <p:cNvPr id="33796" name="Rechteck 1"/>
          <p:cNvSpPr>
            <a:spLocks noChangeArrowheads="1"/>
          </p:cNvSpPr>
          <p:nvPr/>
        </p:nvSpPr>
        <p:spPr bwMode="auto">
          <a:xfrm>
            <a:off x="0" y="1412875"/>
            <a:ext cx="9144000" cy="144463"/>
          </a:xfrm>
          <a:prstGeom prst="rect">
            <a:avLst/>
          </a:prstGeom>
          <a:solidFill>
            <a:srgbClr val="99A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32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539750" y="909638"/>
            <a:ext cx="71278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de-DE" sz="2000" b="1" kern="0" dirty="0" smtClean="0">
                <a:solidFill>
                  <a:srgbClr val="000000"/>
                </a:solidFill>
                <a:latin typeface="Arial"/>
              </a:rPr>
              <a:t>Aktuelle Entwicklung - Unterbringungseinrichtungen</a:t>
            </a:r>
            <a:endParaRPr lang="de-DE" altLang="de-DE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39750" y="6543675"/>
            <a:ext cx="288925" cy="341313"/>
          </a:xfrm>
          <a:noFill/>
        </p:spPr>
        <p:txBody>
          <a:bodyPr/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ADBD6172-B8B4-4705-814E-942A2C82AD7E}" type="slidenum">
              <a:rPr lang="de-DE" altLang="de-DE" sz="800" smtClean="0"/>
              <a:pPr eaLnBrk="1" hangingPunct="1">
                <a:buFontTx/>
                <a:buNone/>
              </a:pPr>
              <a:t>5</a:t>
            </a:fld>
            <a:endParaRPr lang="de-DE" altLang="de-DE" sz="800" smtClean="0"/>
          </a:p>
        </p:txBody>
      </p:sp>
      <p:sp>
        <p:nvSpPr>
          <p:cNvPr id="33796" name="Rechteck 1"/>
          <p:cNvSpPr>
            <a:spLocks noChangeArrowheads="1"/>
          </p:cNvSpPr>
          <p:nvPr/>
        </p:nvSpPr>
        <p:spPr bwMode="auto">
          <a:xfrm>
            <a:off x="0" y="1412875"/>
            <a:ext cx="9144000" cy="144463"/>
          </a:xfrm>
          <a:prstGeom prst="rect">
            <a:avLst/>
          </a:prstGeom>
          <a:solidFill>
            <a:srgbClr val="99A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32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539750" y="909638"/>
            <a:ext cx="71278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de-DE" altLang="de-DE" sz="2000" b="1" kern="0" dirty="0" smtClean="0">
                <a:solidFill>
                  <a:srgbClr val="000000"/>
                </a:solidFill>
                <a:latin typeface="Arial"/>
              </a:rPr>
              <a:t>Aktuelle Lage - Herkunftsländer</a:t>
            </a:r>
            <a:endParaRPr lang="de-DE" altLang="de-DE" sz="2000" b="1" dirty="0" smtClean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295159"/>
              </p:ext>
            </p:extLst>
          </p:nvPr>
        </p:nvGraphicFramePr>
        <p:xfrm>
          <a:off x="0" y="1474224"/>
          <a:ext cx="9144000" cy="5267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391137" y="6309320"/>
            <a:ext cx="5770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Anteil sichere HKL im Oktober: </a:t>
            </a:r>
            <a:r>
              <a:rPr lang="de-DE" sz="2400" b="1" u="sng" dirty="0" smtClean="0"/>
              <a:t>3,05 %</a:t>
            </a:r>
          </a:p>
        </p:txBody>
      </p:sp>
    </p:spTree>
    <p:extLst>
      <p:ext uri="{BB962C8B-B14F-4D97-AF65-F5344CB8AC3E}">
        <p14:creationId xmlns:p14="http://schemas.microsoft.com/office/powerpoint/2010/main" val="36458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468313" y="1700213"/>
            <a:ext cx="8207375" cy="4321175"/>
          </a:xfrm>
          <a:prstGeom prst="roundRect">
            <a:avLst/>
          </a:prstGeom>
          <a:noFill/>
          <a:ln>
            <a:solidFill>
              <a:srgbClr val="334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buClr>
                <a:srgbClr val="33476B"/>
              </a:buClr>
              <a:defRPr/>
            </a:pPr>
            <a:r>
              <a:rPr lang="de-DE" sz="1600" b="1" dirty="0" smtClean="0">
                <a:solidFill>
                  <a:schemeClr val="tx1"/>
                </a:solidFill>
              </a:rPr>
              <a:t>Erlass vom 6. November 2015</a:t>
            </a: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b="1" dirty="0" smtClean="0">
                <a:solidFill>
                  <a:schemeClr val="tx1"/>
                </a:solidFill>
              </a:rPr>
              <a:t>Klagen</a:t>
            </a:r>
            <a:r>
              <a:rPr lang="de-DE" sz="1600" dirty="0" smtClean="0">
                <a:solidFill>
                  <a:schemeClr val="tx1"/>
                </a:solidFill>
              </a:rPr>
              <a:t> gegen Bescheide des BAMF, mit denen Anträge als offensichtlich unbegründet abgelehnt werden, haben </a:t>
            </a:r>
            <a:r>
              <a:rPr lang="de-DE" sz="1600" b="1" dirty="0" smtClean="0">
                <a:solidFill>
                  <a:schemeClr val="tx1"/>
                </a:solidFill>
              </a:rPr>
              <a:t>keine aufschiebende Wirkung</a:t>
            </a:r>
            <a:r>
              <a:rPr lang="de-DE" sz="16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Nach Frist zur freiwilligen Ausreise darf </a:t>
            </a:r>
            <a:r>
              <a:rPr lang="de-DE" sz="1600" b="1" dirty="0" smtClean="0">
                <a:solidFill>
                  <a:schemeClr val="tx1"/>
                </a:solidFill>
              </a:rPr>
              <a:t>Termin zur Rückführung nicht angekündigt</a:t>
            </a:r>
            <a:r>
              <a:rPr lang="de-DE" sz="1600" dirty="0" smtClean="0">
                <a:solidFill>
                  <a:schemeClr val="tx1"/>
                </a:solidFill>
              </a:rPr>
              <a:t> werden. </a:t>
            </a:r>
            <a:r>
              <a:rPr lang="de-DE" sz="1600" dirty="0" smtClean="0">
                <a:solidFill>
                  <a:schemeClr val="tx1"/>
                </a:solidFill>
              </a:rPr>
              <a:t>Bei Vorliegen von besonderen </a:t>
            </a:r>
            <a:r>
              <a:rPr lang="de-DE" sz="1600" dirty="0" smtClean="0">
                <a:solidFill>
                  <a:schemeClr val="tx1"/>
                </a:solidFill>
              </a:rPr>
              <a:t>humanitären Gründen </a:t>
            </a:r>
            <a:r>
              <a:rPr lang="de-DE" sz="1600" dirty="0" smtClean="0">
                <a:solidFill>
                  <a:schemeClr val="tx1"/>
                </a:solidFill>
              </a:rPr>
              <a:t>sollen die Betroffenen </a:t>
            </a:r>
            <a:r>
              <a:rPr lang="de-DE" sz="1600" dirty="0" smtClean="0">
                <a:solidFill>
                  <a:schemeClr val="tx1"/>
                </a:solidFill>
              </a:rPr>
              <a:t>nochmals unmissverständlich darüber zu </a:t>
            </a:r>
            <a:r>
              <a:rPr lang="de-DE" sz="1600" dirty="0" smtClean="0">
                <a:solidFill>
                  <a:schemeClr val="tx1"/>
                </a:solidFill>
              </a:rPr>
              <a:t>informiert werden, </a:t>
            </a:r>
            <a:r>
              <a:rPr lang="de-DE" sz="1600" dirty="0" smtClean="0">
                <a:solidFill>
                  <a:schemeClr val="tx1"/>
                </a:solidFill>
              </a:rPr>
              <a:t>dass ihre Rückführung zeitnah bevorsteht. Der konkrete Rückführungstermin darf dabei nicht angekündigt werden. </a:t>
            </a: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Alle sechs Staaten des Westbalkan haben sich einverstanden erklärt, Rückführungen mittels </a:t>
            </a:r>
            <a:r>
              <a:rPr lang="de-DE" sz="1600" b="1" dirty="0" smtClean="0">
                <a:solidFill>
                  <a:schemeClr val="tx1"/>
                </a:solidFill>
              </a:rPr>
              <a:t>„EU-Laissez </a:t>
            </a:r>
            <a:r>
              <a:rPr lang="de-DE" sz="1600" b="1" dirty="0" err="1" smtClean="0">
                <a:solidFill>
                  <a:schemeClr val="tx1"/>
                </a:solidFill>
              </a:rPr>
              <a:t>passer</a:t>
            </a:r>
            <a:r>
              <a:rPr lang="de-DE" sz="1600" b="1" dirty="0" smtClean="0">
                <a:solidFill>
                  <a:schemeClr val="tx1"/>
                </a:solidFill>
              </a:rPr>
              <a:t>“-Papiere </a:t>
            </a:r>
            <a:r>
              <a:rPr lang="de-DE" sz="1600" dirty="0" smtClean="0">
                <a:solidFill>
                  <a:schemeClr val="tx1"/>
                </a:solidFill>
              </a:rPr>
              <a:t>anzuerkennen. Das fördert Rückführungen bei fehlenden Passpapieren.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3795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39750" y="6543675"/>
            <a:ext cx="288925" cy="341313"/>
          </a:xfrm>
          <a:noFill/>
        </p:spPr>
        <p:txBody>
          <a:bodyPr/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ADBD6172-B8B4-4705-814E-942A2C82AD7E}" type="slidenum">
              <a:rPr lang="de-DE" altLang="de-DE" sz="800" smtClean="0"/>
              <a:pPr eaLnBrk="1" hangingPunct="1">
                <a:buFontTx/>
                <a:buNone/>
              </a:pPr>
              <a:t>6</a:t>
            </a:fld>
            <a:endParaRPr lang="de-DE" altLang="de-DE" sz="800" smtClean="0"/>
          </a:p>
        </p:txBody>
      </p:sp>
      <p:sp>
        <p:nvSpPr>
          <p:cNvPr id="33796" name="Rechteck 1"/>
          <p:cNvSpPr>
            <a:spLocks noChangeArrowheads="1"/>
          </p:cNvSpPr>
          <p:nvPr/>
        </p:nvSpPr>
        <p:spPr bwMode="auto">
          <a:xfrm>
            <a:off x="0" y="1412875"/>
            <a:ext cx="9144000" cy="144463"/>
          </a:xfrm>
          <a:prstGeom prst="rect">
            <a:avLst/>
          </a:prstGeom>
          <a:solidFill>
            <a:srgbClr val="99A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32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539750" y="909638"/>
            <a:ext cx="71278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de-DE" altLang="de-DE" sz="2000" b="1" kern="0" dirty="0" smtClean="0">
                <a:solidFill>
                  <a:srgbClr val="000000"/>
                </a:solidFill>
                <a:latin typeface="Arial"/>
              </a:rPr>
              <a:t>Rückführungen</a:t>
            </a:r>
            <a:endParaRPr lang="de-DE" alt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37401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468313" y="1700213"/>
            <a:ext cx="8207375" cy="4321175"/>
          </a:xfrm>
          <a:prstGeom prst="roundRect">
            <a:avLst/>
          </a:prstGeom>
          <a:noFill/>
          <a:ln>
            <a:solidFill>
              <a:srgbClr val="334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Angebot Land </a:t>
            </a:r>
            <a:r>
              <a:rPr lang="de-DE" sz="1600" dirty="0" smtClean="0">
                <a:solidFill>
                  <a:schemeClr val="tx1"/>
                </a:solidFill>
              </a:rPr>
              <a:t>für Übergangsjahr </a:t>
            </a:r>
            <a:r>
              <a:rPr lang="de-DE" sz="1600" dirty="0">
                <a:solidFill>
                  <a:schemeClr val="tx1"/>
                </a:solidFill>
              </a:rPr>
              <a:t>2016 </a:t>
            </a:r>
            <a:r>
              <a:rPr lang="de-DE" sz="1600" dirty="0" smtClean="0">
                <a:solidFill>
                  <a:schemeClr val="tx1"/>
                </a:solidFill>
              </a:rPr>
              <a:t>eine </a:t>
            </a:r>
            <a:r>
              <a:rPr lang="de-DE" sz="1600" b="1" dirty="0">
                <a:solidFill>
                  <a:schemeClr val="tx1"/>
                </a:solidFill>
              </a:rPr>
              <a:t>jährliche Pauschale </a:t>
            </a:r>
            <a:r>
              <a:rPr lang="de-DE" sz="1600" b="1" dirty="0" err="1" smtClean="0">
                <a:solidFill>
                  <a:schemeClr val="tx1"/>
                </a:solidFill>
              </a:rPr>
              <a:t>i.H.v</a:t>
            </a:r>
            <a:r>
              <a:rPr lang="de-DE" sz="1600" b="1" dirty="0" smtClean="0">
                <a:solidFill>
                  <a:schemeClr val="tx1"/>
                </a:solidFill>
              </a:rPr>
              <a:t>. 10.000 €</a:t>
            </a:r>
            <a:r>
              <a:rPr lang="de-DE" sz="1600" dirty="0" smtClean="0">
                <a:solidFill>
                  <a:schemeClr val="tx1"/>
                </a:solidFill>
              </a:rPr>
              <a:t> (bisher 7.578 €) zu zahlen (= Erhöhung </a:t>
            </a:r>
            <a:r>
              <a:rPr lang="de-DE" sz="1600" dirty="0">
                <a:solidFill>
                  <a:schemeClr val="tx1"/>
                </a:solidFill>
              </a:rPr>
              <a:t>um 31 </a:t>
            </a:r>
            <a:r>
              <a:rPr lang="de-DE" sz="1600" dirty="0" smtClean="0">
                <a:solidFill>
                  <a:schemeClr val="tx1"/>
                </a:solidFill>
              </a:rPr>
              <a:t>%). </a:t>
            </a: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Pauschale soll </a:t>
            </a:r>
            <a:r>
              <a:rPr lang="de-DE" sz="1600" b="1" dirty="0" smtClean="0">
                <a:solidFill>
                  <a:schemeClr val="tx1"/>
                </a:solidFill>
              </a:rPr>
              <a:t>auch </a:t>
            </a:r>
            <a:r>
              <a:rPr lang="de-DE" sz="1600" b="1" dirty="0">
                <a:solidFill>
                  <a:schemeClr val="tx1"/>
                </a:solidFill>
              </a:rPr>
              <a:t>für </a:t>
            </a:r>
            <a:r>
              <a:rPr lang="de-DE" sz="1600" b="1" dirty="0" smtClean="0">
                <a:solidFill>
                  <a:schemeClr val="tx1"/>
                </a:solidFill>
              </a:rPr>
              <a:t>sog</a:t>
            </a:r>
            <a:r>
              <a:rPr lang="de-DE" sz="1600" b="1" dirty="0">
                <a:solidFill>
                  <a:schemeClr val="tx1"/>
                </a:solidFill>
              </a:rPr>
              <a:t>. Geduldeten </a:t>
            </a:r>
            <a:r>
              <a:rPr lang="de-DE" sz="1600" dirty="0">
                <a:solidFill>
                  <a:schemeClr val="tx1"/>
                </a:solidFill>
              </a:rPr>
              <a:t>(§ 60a </a:t>
            </a:r>
            <a:r>
              <a:rPr lang="de-DE" sz="1600" dirty="0" err="1">
                <a:solidFill>
                  <a:schemeClr val="tx1"/>
                </a:solidFill>
              </a:rPr>
              <a:t>AufenthG</a:t>
            </a:r>
            <a:r>
              <a:rPr lang="de-DE" sz="1600" dirty="0">
                <a:solidFill>
                  <a:schemeClr val="tx1"/>
                </a:solidFill>
              </a:rPr>
              <a:t>) </a:t>
            </a:r>
            <a:r>
              <a:rPr lang="de-DE" sz="1600" dirty="0" smtClean="0">
                <a:solidFill>
                  <a:schemeClr val="tx1"/>
                </a:solidFill>
              </a:rPr>
              <a:t>gezahlt werden. </a:t>
            </a: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Einschließlich </a:t>
            </a:r>
            <a:r>
              <a:rPr lang="de-DE" sz="1600" dirty="0" smtClean="0">
                <a:solidFill>
                  <a:schemeClr val="tx1"/>
                </a:solidFill>
              </a:rPr>
              <a:t>Vorziehen Stichtag würden </a:t>
            </a:r>
            <a:r>
              <a:rPr lang="de-DE" sz="1600" dirty="0">
                <a:solidFill>
                  <a:schemeClr val="tx1"/>
                </a:solidFill>
              </a:rPr>
              <a:t>damit </a:t>
            </a:r>
            <a:r>
              <a:rPr lang="de-DE" sz="1600" dirty="0" err="1" smtClean="0">
                <a:solidFill>
                  <a:schemeClr val="tx1"/>
                </a:solidFill>
              </a:rPr>
              <a:t>FlüAG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chemeClr val="tx1"/>
                </a:solidFill>
              </a:rPr>
              <a:t>Mittel im Jahr 2016 </a:t>
            </a:r>
            <a:r>
              <a:rPr lang="de-DE" sz="1600" b="1" dirty="0">
                <a:solidFill>
                  <a:schemeClr val="tx1"/>
                </a:solidFill>
              </a:rPr>
              <a:t>auf rund 2 Mrd. Euro </a:t>
            </a:r>
            <a:r>
              <a:rPr lang="de-DE" sz="1600" b="1" dirty="0" smtClean="0">
                <a:solidFill>
                  <a:schemeClr val="tx1"/>
                </a:solidFill>
              </a:rPr>
              <a:t>anwachsen</a:t>
            </a:r>
            <a:r>
              <a:rPr lang="de-DE" sz="1600" dirty="0" smtClean="0">
                <a:solidFill>
                  <a:schemeClr val="tx1"/>
                </a:solidFill>
              </a:rPr>
              <a:t>. </a:t>
            </a:r>
            <a:endParaRPr lang="de-DE" sz="16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Land </a:t>
            </a:r>
            <a:r>
              <a:rPr lang="de-DE" sz="1600" dirty="0">
                <a:solidFill>
                  <a:schemeClr val="tx1"/>
                </a:solidFill>
              </a:rPr>
              <a:t>und </a:t>
            </a:r>
            <a:r>
              <a:rPr lang="de-DE" sz="1600" dirty="0" err="1" smtClean="0">
                <a:solidFill>
                  <a:schemeClr val="tx1"/>
                </a:solidFill>
              </a:rPr>
              <a:t>KSVen</a:t>
            </a:r>
            <a:r>
              <a:rPr lang="de-DE" sz="1600" dirty="0" smtClean="0">
                <a:solidFill>
                  <a:schemeClr val="tx1"/>
                </a:solidFill>
              </a:rPr>
              <a:t> auch einig, </a:t>
            </a:r>
            <a:r>
              <a:rPr lang="de-DE" sz="1600" dirty="0">
                <a:solidFill>
                  <a:schemeClr val="tx1"/>
                </a:solidFill>
              </a:rPr>
              <a:t>das System der Verteilung </a:t>
            </a:r>
            <a:r>
              <a:rPr lang="de-DE" sz="1600" b="1" dirty="0" smtClean="0">
                <a:solidFill>
                  <a:schemeClr val="tx1"/>
                </a:solidFill>
              </a:rPr>
              <a:t>ab </a:t>
            </a:r>
            <a:r>
              <a:rPr lang="de-DE" sz="1600" b="1" dirty="0">
                <a:solidFill>
                  <a:schemeClr val="tx1"/>
                </a:solidFill>
              </a:rPr>
              <a:t>dem Jahr 2017 </a:t>
            </a:r>
            <a:r>
              <a:rPr lang="de-DE" sz="1600" b="1" dirty="0" smtClean="0">
                <a:solidFill>
                  <a:schemeClr val="tx1"/>
                </a:solidFill>
              </a:rPr>
              <a:t>auf monatlich Pauschale </a:t>
            </a:r>
            <a:r>
              <a:rPr lang="de-DE" sz="1600" dirty="0" smtClean="0">
                <a:solidFill>
                  <a:schemeClr val="tx1"/>
                </a:solidFill>
              </a:rPr>
              <a:t>für </a:t>
            </a:r>
            <a:r>
              <a:rPr lang="de-DE" sz="1600" dirty="0">
                <a:solidFill>
                  <a:schemeClr val="tx1"/>
                </a:solidFill>
              </a:rPr>
              <a:t>die tatsächlich in den Kommunen lebenden Asylbewerber und </a:t>
            </a:r>
            <a:r>
              <a:rPr lang="de-DE" sz="1600" dirty="0" smtClean="0">
                <a:solidFill>
                  <a:schemeClr val="tx1"/>
                </a:solidFill>
              </a:rPr>
              <a:t>Geduldete (befristet) </a:t>
            </a:r>
            <a:r>
              <a:rPr lang="de-DE" sz="1600" dirty="0" smtClean="0">
                <a:solidFill>
                  <a:schemeClr val="tx1"/>
                </a:solidFill>
              </a:rPr>
              <a:t>umzustellen. </a:t>
            </a: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dirty="0" smtClean="0">
                <a:solidFill>
                  <a:schemeClr val="tx1"/>
                </a:solidFill>
              </a:rPr>
              <a:t>Beide </a:t>
            </a:r>
            <a:r>
              <a:rPr lang="de-DE" sz="1600" dirty="0">
                <a:solidFill>
                  <a:schemeClr val="tx1"/>
                </a:solidFill>
              </a:rPr>
              <a:t>Parteien </a:t>
            </a:r>
            <a:r>
              <a:rPr lang="de-DE" sz="1600" dirty="0" smtClean="0">
                <a:solidFill>
                  <a:schemeClr val="tx1"/>
                </a:solidFill>
              </a:rPr>
              <a:t>einig</a:t>
            </a:r>
            <a:r>
              <a:rPr lang="de-DE" sz="1600" dirty="0">
                <a:solidFill>
                  <a:schemeClr val="tx1"/>
                </a:solidFill>
              </a:rPr>
              <a:t>, dass die </a:t>
            </a:r>
            <a:r>
              <a:rPr lang="de-DE" sz="1600" b="1" dirty="0" smtClean="0">
                <a:solidFill>
                  <a:schemeClr val="tx1"/>
                </a:solidFill>
              </a:rPr>
              <a:t>Punkte </a:t>
            </a:r>
            <a:r>
              <a:rPr lang="de-DE" sz="1600" b="1" dirty="0">
                <a:solidFill>
                  <a:schemeClr val="tx1"/>
                </a:solidFill>
              </a:rPr>
              <a:t>unter </a:t>
            </a:r>
            <a:r>
              <a:rPr lang="de-DE" sz="1600" b="1" dirty="0" smtClean="0">
                <a:solidFill>
                  <a:schemeClr val="tx1"/>
                </a:solidFill>
              </a:rPr>
              <a:t>Vorbehalt </a:t>
            </a:r>
            <a:r>
              <a:rPr lang="de-DE" sz="1600" dirty="0">
                <a:solidFill>
                  <a:schemeClr val="tx1"/>
                </a:solidFill>
              </a:rPr>
              <a:t>stehen, ein Gesamtpaket für </a:t>
            </a:r>
            <a:r>
              <a:rPr lang="de-DE" sz="1600" dirty="0" smtClean="0">
                <a:solidFill>
                  <a:schemeClr val="tx1"/>
                </a:solidFill>
              </a:rPr>
              <a:t>2016 </a:t>
            </a:r>
            <a:r>
              <a:rPr lang="de-DE" sz="1600" dirty="0">
                <a:solidFill>
                  <a:schemeClr val="tx1"/>
                </a:solidFill>
              </a:rPr>
              <a:t>und 2017 zu verabschieden. </a:t>
            </a:r>
          </a:p>
        </p:txBody>
      </p:sp>
      <p:sp>
        <p:nvSpPr>
          <p:cNvPr id="33795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39750" y="6543675"/>
            <a:ext cx="288925" cy="341313"/>
          </a:xfrm>
          <a:noFill/>
        </p:spPr>
        <p:txBody>
          <a:bodyPr/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ADBD6172-B8B4-4705-814E-942A2C82AD7E}" type="slidenum">
              <a:rPr lang="de-DE" altLang="de-DE" sz="800" smtClean="0"/>
              <a:pPr eaLnBrk="1" hangingPunct="1">
                <a:buFontTx/>
                <a:buNone/>
              </a:pPr>
              <a:t>7</a:t>
            </a:fld>
            <a:endParaRPr lang="de-DE" altLang="de-DE" sz="800" smtClean="0"/>
          </a:p>
        </p:txBody>
      </p:sp>
      <p:sp>
        <p:nvSpPr>
          <p:cNvPr id="33796" name="Rechteck 1"/>
          <p:cNvSpPr>
            <a:spLocks noChangeArrowheads="1"/>
          </p:cNvSpPr>
          <p:nvPr/>
        </p:nvSpPr>
        <p:spPr bwMode="auto">
          <a:xfrm>
            <a:off x="0" y="1412875"/>
            <a:ext cx="9144000" cy="144463"/>
          </a:xfrm>
          <a:prstGeom prst="rect">
            <a:avLst/>
          </a:prstGeom>
          <a:solidFill>
            <a:srgbClr val="99A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32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539750" y="909638"/>
            <a:ext cx="71278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de-DE" altLang="de-DE" sz="2000" b="1" kern="0" dirty="0" err="1" smtClean="0">
                <a:solidFill>
                  <a:srgbClr val="000000"/>
                </a:solidFill>
                <a:latin typeface="Arial"/>
              </a:rPr>
              <a:t>FlüAG</a:t>
            </a:r>
            <a:r>
              <a:rPr lang="de-DE" altLang="de-DE" sz="2000" b="1" kern="0" dirty="0" smtClean="0">
                <a:solidFill>
                  <a:srgbClr val="000000"/>
                </a:solidFill>
                <a:latin typeface="Arial"/>
              </a:rPr>
              <a:t> – Stand der Verhandlungen mit den </a:t>
            </a:r>
            <a:r>
              <a:rPr lang="de-DE" altLang="de-DE" sz="2000" b="1" kern="0" dirty="0" err="1" smtClean="0">
                <a:solidFill>
                  <a:srgbClr val="000000"/>
                </a:solidFill>
                <a:latin typeface="Arial"/>
              </a:rPr>
              <a:t>KSVen</a:t>
            </a:r>
            <a:endParaRPr lang="de-DE" alt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57529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468313" y="1700213"/>
            <a:ext cx="8207375" cy="4321175"/>
          </a:xfrm>
          <a:prstGeom prst="roundRect">
            <a:avLst/>
          </a:prstGeom>
          <a:noFill/>
          <a:ln>
            <a:solidFill>
              <a:srgbClr val="3347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buClr>
                <a:srgbClr val="33476B"/>
              </a:buClr>
              <a:defRPr/>
            </a:pPr>
            <a:r>
              <a:rPr lang="de-DE" sz="1600" b="1" dirty="0" smtClean="0">
                <a:solidFill>
                  <a:schemeClr val="tx1"/>
                </a:solidFill>
              </a:rPr>
              <a:t>Koalitionsgipfel / Ministerpräsidentenkonferenz 5. November 2015</a:t>
            </a:r>
          </a:p>
          <a:p>
            <a:pPr>
              <a:buClr>
                <a:srgbClr val="33476B"/>
              </a:buClr>
              <a:defRPr/>
            </a:pPr>
            <a:endParaRPr lang="de-DE" sz="1600" b="1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b="1" dirty="0" smtClean="0">
                <a:solidFill>
                  <a:schemeClr val="tx1"/>
                </a:solidFill>
              </a:rPr>
              <a:t>einheitlicher </a:t>
            </a:r>
            <a:r>
              <a:rPr lang="de-DE" sz="1600" b="1" dirty="0" smtClean="0">
                <a:solidFill>
                  <a:schemeClr val="tx1"/>
                </a:solidFill>
              </a:rPr>
              <a:t>Flüchtlingsausweis</a:t>
            </a:r>
            <a:endParaRPr lang="de-DE" sz="16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b="1" dirty="0" smtClean="0">
                <a:solidFill>
                  <a:schemeClr val="tx1"/>
                </a:solidFill>
              </a:rPr>
              <a:t>beschleunigtes Verfahren für sichere HKL</a:t>
            </a:r>
            <a:r>
              <a:rPr lang="de-DE" sz="1600" dirty="0" smtClean="0">
                <a:solidFill>
                  <a:schemeClr val="tx1"/>
                </a:solidFill>
              </a:rPr>
              <a:t>, Folgeanträge, Flüchtlinge ohne Mitwirkungsbereitschaft in besonderen Aufnahme-Einrichtungen (Antrag bis Rückführung); Anspruch auf Leistungen erst mit Aufnahme in diesen Einrichtungen; verschärfte Residenzpflicht in diesen Einrichtungen</a:t>
            </a: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b="1" dirty="0" smtClean="0">
                <a:solidFill>
                  <a:schemeClr val="tx1"/>
                </a:solidFill>
              </a:rPr>
              <a:t>Familiennachzug</a:t>
            </a:r>
            <a:r>
              <a:rPr lang="de-DE" sz="1600" dirty="0" smtClean="0">
                <a:solidFill>
                  <a:schemeClr val="tx1"/>
                </a:solidFill>
              </a:rPr>
              <a:t> nicht für Antragssteller mit </a:t>
            </a:r>
            <a:r>
              <a:rPr lang="de-DE" sz="1600" b="1" dirty="0" smtClean="0">
                <a:solidFill>
                  <a:schemeClr val="tx1"/>
                </a:solidFill>
              </a:rPr>
              <a:t>subsidiärem Schutz </a:t>
            </a:r>
            <a:r>
              <a:rPr lang="de-DE" sz="1600" dirty="0" smtClean="0">
                <a:solidFill>
                  <a:schemeClr val="tx1"/>
                </a:solidFill>
              </a:rPr>
              <a:t>für zwei </a:t>
            </a:r>
            <a:r>
              <a:rPr lang="de-DE" sz="1600" dirty="0" smtClean="0">
                <a:solidFill>
                  <a:schemeClr val="tx1"/>
                </a:solidFill>
              </a:rPr>
              <a:t>Jahre (Details, insbes. hinsichtlich </a:t>
            </a:r>
            <a:r>
              <a:rPr lang="de-DE" sz="1600" smtClean="0">
                <a:solidFill>
                  <a:schemeClr val="tx1"/>
                </a:solidFill>
              </a:rPr>
              <a:t>Personengruppe umstritten)</a:t>
            </a:r>
            <a:endParaRPr lang="de-DE" sz="16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33476B"/>
              </a:buClr>
              <a:buFont typeface="Arial" panose="020B0604020202020204" pitchFamily="34" charset="0"/>
              <a:buChar char="•"/>
              <a:defRPr/>
            </a:pPr>
            <a:r>
              <a:rPr lang="de-DE" sz="1600" b="1" dirty="0" smtClean="0">
                <a:solidFill>
                  <a:schemeClr val="tx1"/>
                </a:solidFill>
              </a:rPr>
              <a:t>Außenpolitische Maßnahmen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33795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39750" y="6543675"/>
            <a:ext cx="288925" cy="341313"/>
          </a:xfrm>
          <a:noFill/>
        </p:spPr>
        <p:txBody>
          <a:bodyPr/>
          <a:lstStyle>
            <a:lvl1pPr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ADBD6172-B8B4-4705-814E-942A2C82AD7E}" type="slidenum">
              <a:rPr lang="de-DE" altLang="de-DE" sz="800" smtClean="0"/>
              <a:pPr eaLnBrk="1" hangingPunct="1">
                <a:buFontTx/>
                <a:buNone/>
              </a:pPr>
              <a:t>8</a:t>
            </a:fld>
            <a:endParaRPr lang="de-DE" altLang="de-DE" sz="800" smtClean="0"/>
          </a:p>
        </p:txBody>
      </p:sp>
      <p:sp>
        <p:nvSpPr>
          <p:cNvPr id="33796" name="Rechteck 1"/>
          <p:cNvSpPr>
            <a:spLocks noChangeArrowheads="1"/>
          </p:cNvSpPr>
          <p:nvPr/>
        </p:nvSpPr>
        <p:spPr bwMode="auto">
          <a:xfrm>
            <a:off x="0" y="1412875"/>
            <a:ext cx="9144000" cy="144463"/>
          </a:xfrm>
          <a:prstGeom prst="rect">
            <a:avLst/>
          </a:prstGeom>
          <a:solidFill>
            <a:srgbClr val="99AC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3200"/>
          </a:p>
        </p:txBody>
      </p:sp>
      <p:sp>
        <p:nvSpPr>
          <p:cNvPr id="32774" name="Rectangle 8"/>
          <p:cNvSpPr>
            <a:spLocks noChangeArrowheads="1"/>
          </p:cNvSpPr>
          <p:nvPr/>
        </p:nvSpPr>
        <p:spPr bwMode="auto">
          <a:xfrm>
            <a:off x="539750" y="909638"/>
            <a:ext cx="712787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00050" indent="-4000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: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de-DE" altLang="de-DE" sz="2000" b="1" kern="0" dirty="0" smtClean="0">
                <a:solidFill>
                  <a:srgbClr val="000000"/>
                </a:solidFill>
                <a:latin typeface="Arial"/>
              </a:rPr>
              <a:t>Maßnahmen Bundesregierung</a:t>
            </a:r>
            <a:endParaRPr lang="de-DE" alt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70155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2133600"/>
            <a:ext cx="8207375" cy="579438"/>
          </a:xfrm>
        </p:spPr>
        <p:txBody>
          <a:bodyPr/>
          <a:lstStyle/>
          <a:p>
            <a:pPr eaLnBrk="1" hangingPunct="1"/>
            <a:r>
              <a:rPr lang="de-DE" altLang="de-DE" smtClean="0"/>
              <a:t>Vielen Dank für Ihre Aufmerksamkeit!</a:t>
            </a:r>
          </a:p>
        </p:txBody>
      </p:sp>
      <p:sp>
        <p:nvSpPr>
          <p:cNvPr id="36867" name="Untertitel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_PowerPoint">
  <a:themeElements>
    <a:clrScheme name="NRW_PowerPoint 14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E8E8E8"/>
      </a:accent1>
      <a:accent2>
        <a:srgbClr val="F29400"/>
      </a:accent2>
      <a:accent3>
        <a:srgbClr val="FFFFFF"/>
      </a:accent3>
      <a:accent4>
        <a:srgbClr val="000000"/>
      </a:accent4>
      <a:accent5>
        <a:srgbClr val="F2F2F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400050" marR="0" indent="-4000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400050" marR="0" indent="-4000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14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E8E8E8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NRW_PowerPoint">
  <a:themeElements>
    <a:clrScheme name="NRW_PowerPoint 14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E8E8E8"/>
      </a:accent1>
      <a:accent2>
        <a:srgbClr val="F29400"/>
      </a:accent2>
      <a:accent3>
        <a:srgbClr val="FFFFFF"/>
      </a:accent3>
      <a:accent4>
        <a:srgbClr val="000000"/>
      </a:accent4>
      <a:accent5>
        <a:srgbClr val="F2F2F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400050" marR="0" indent="-4000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400050" marR="0" indent="-4000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14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E8E8E8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NRW_PowerPoint</Template>
  <TotalTime>0</TotalTime>
  <Words>382</Words>
  <Application>Microsoft Office PowerPoint</Application>
  <PresentationFormat>Bildschirmpräsentation (4:3)</PresentationFormat>
  <Paragraphs>62</Paragraphs>
  <Slides>9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NRW_PowerPoint</vt:lpstr>
      <vt:lpstr>9_NRW_PowerPoint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Ihre Aufmerksamkeit!</vt:lpstr>
    </vt:vector>
  </TitlesOfParts>
  <Company>IM NRW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Waasem, Thilo</dc:creator>
  <cp:lastModifiedBy>Waasem, Thilo</cp:lastModifiedBy>
  <cp:revision>432</cp:revision>
  <cp:lastPrinted>2015-09-15T09:12:31Z</cp:lastPrinted>
  <dcterms:created xsi:type="dcterms:W3CDTF">2007-08-08T08:49:50Z</dcterms:created>
  <dcterms:modified xsi:type="dcterms:W3CDTF">2015-11-17T08:20:09Z</dcterms:modified>
</cp:coreProperties>
</file>